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"/>
  </p:notesMasterIdLst>
  <p:sldIdLst>
    <p:sldId id="257" r:id="rId3"/>
    <p:sldId id="258" r:id="rId5"/>
    <p:sldId id="272" r:id="rId6"/>
    <p:sldId id="262" r:id="rId7"/>
    <p:sldId id="263" r:id="rId8"/>
    <p:sldId id="266" r:id="rId9"/>
    <p:sldId id="267" r:id="rId10"/>
    <p:sldId id="260" r:id="rId11"/>
    <p:sldId id="261" r:id="rId12"/>
  </p:sldIdLst>
  <p:sldSz cx="12192000" cy="6858000"/>
  <p:notesSz cx="6858000" cy="9144000"/>
  <p:embeddedFontLst>
    <p:embeddedFont>
      <p:font typeface="Play" panose="00000500000000000000"/>
      <p:regular r:id="rId16"/>
    </p:embeddedFont>
    <p:embeddedFont>
      <p:font typeface="Montserrat"/>
      <p:regular r:id="rId17"/>
      <p:bold r:id="rId18"/>
      <p:italic r:id="rId19"/>
      <p:boldItalic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0" Type="http://schemas.openxmlformats.org/officeDocument/2006/relationships/font" Target="fonts/font5.fntdata"/><Relationship Id="rId2" Type="http://schemas.openxmlformats.org/officeDocument/2006/relationships/theme" Target="theme/theme1.xml"/><Relationship Id="rId19" Type="http://schemas.openxmlformats.org/officeDocument/2006/relationships/font" Target="fonts/font4.fntdata"/><Relationship Id="rId18" Type="http://schemas.openxmlformats.org/officeDocument/2006/relationships/font" Target="fonts/font3.fntdata"/><Relationship Id="rId17" Type="http://schemas.openxmlformats.org/officeDocument/2006/relationships/font" Target="fonts/font2.fntdata"/><Relationship Id="rId16" Type="http://schemas.openxmlformats.org/officeDocument/2006/relationships/font" Target="fonts/font1.fntdata"/><Relationship Id="rId15" Type="http://schemas.openxmlformats.org/officeDocument/2006/relationships/tableStyles" Target="tableStyles.xml"/><Relationship Id="rId14" Type="http://schemas.openxmlformats.org/officeDocument/2006/relationships/viewProps" Target="viewProps.xml"/><Relationship Id="rId13" Type="http://schemas.openxmlformats.org/officeDocument/2006/relationships/presProps" Target="presProps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7" name="Google Shape;37;p2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3" name="Google Shape;43;p3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3" name="Google Shape;43;p3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3" name="Google Shape;43;p3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00000">
                  <a:alpha val="90196"/>
                </a:srgbClr>
              </a:gs>
              <a:gs pos="100000">
                <a:srgbClr val="000000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 cap="flat" cmpd="sng">
            <a:solidFill>
              <a:srgbClr val="08283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1" name="Google Shape;11;p6"/>
          <p:cNvSpPr txBox="1"/>
          <p:nvPr>
            <p:ph type="sldNum" idx="12"/>
          </p:nvPr>
        </p:nvSpPr>
        <p:spPr>
          <a:xfrm>
            <a:off x="11473555" y="6320975"/>
            <a:ext cx="416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lvl="1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lvl="2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lvl="3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lvl="4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lvl="5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lvl="6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lvl="7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lvl="8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</a:fld>
            <a:endParaRPr lang="en-CA"/>
          </a:p>
        </p:txBody>
      </p:sp>
      <p:pic>
        <p:nvPicPr>
          <p:cNvPr id="12" name="Google Shape;12;p6" descr="A black and white logo&#10;&#10;Description automatically generated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718040" y="2094384"/>
            <a:ext cx="10705529" cy="21771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 1">
  <p:cSld name="1_Title Slide_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g26ed0356641_1_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00000">
                  <a:alpha val="90196"/>
                </a:srgbClr>
              </a:gs>
              <a:gs pos="100000">
                <a:srgbClr val="000000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 cap="flat" cmpd="sng">
            <a:solidFill>
              <a:srgbClr val="08283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5" name="Google Shape;15;g26ed0356641_1_8"/>
          <p:cNvSpPr txBox="1"/>
          <p:nvPr>
            <p:ph type="sldNum" idx="12"/>
          </p:nvPr>
        </p:nvSpPr>
        <p:spPr>
          <a:xfrm>
            <a:off x="11473555" y="6320975"/>
            <a:ext cx="416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</a:fld>
            <a:endParaRPr lang="en-CA"/>
          </a:p>
        </p:txBody>
      </p:sp>
      <p:pic>
        <p:nvPicPr>
          <p:cNvPr id="16" name="Google Shape;16;g26ed0356641_1_8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2468612" y="971550"/>
            <a:ext cx="7254775" cy="4914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00000">
                  <a:alpha val="90196"/>
                </a:srgbClr>
              </a:gs>
              <a:gs pos="100000">
                <a:srgbClr val="000000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 cap="flat" cmpd="sng">
            <a:solidFill>
              <a:srgbClr val="08283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9" name="Google Shape;19;p7"/>
          <p:cNvSpPr txBox="1"/>
          <p:nvPr>
            <p:ph type="ctrTitle"/>
          </p:nvPr>
        </p:nvSpPr>
        <p:spPr>
          <a:xfrm>
            <a:off x="1134209" y="1755410"/>
            <a:ext cx="10158046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lay" panose="00000500000000000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7"/>
          <p:cNvSpPr txBox="1"/>
          <p:nvPr>
            <p:ph type="subTitle" idx="1"/>
          </p:nvPr>
        </p:nvSpPr>
        <p:spPr>
          <a:xfrm>
            <a:off x="1134209" y="4235085"/>
            <a:ext cx="10158046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pic>
        <p:nvPicPr>
          <p:cNvPr id="21" name="Google Shape;21;p7" descr="A black and white logo&#10;&#10;Description automatically generated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134209" y="343962"/>
            <a:ext cx="6128683" cy="1246382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7"/>
          <p:cNvSpPr txBox="1"/>
          <p:nvPr>
            <p:ph type="sldNum" idx="12"/>
          </p:nvPr>
        </p:nvSpPr>
        <p:spPr>
          <a:xfrm>
            <a:off x="11473555" y="6320975"/>
            <a:ext cx="416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</a:fld>
            <a:endParaRPr lang="en-CA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matchingName="Title and Content">
  <p:cSld name="OBJECT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8"/>
          <p:cNvSpPr/>
          <p:nvPr/>
        </p:nvSpPr>
        <p:spPr>
          <a:xfrm>
            <a:off x="0" y="1123950"/>
            <a:ext cx="12192000" cy="5752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5" name="Google Shape;25;p8"/>
          <p:cNvSpPr txBox="1"/>
          <p:nvPr>
            <p:ph type="title"/>
          </p:nvPr>
        </p:nvSpPr>
        <p:spPr>
          <a:xfrm>
            <a:off x="161925" y="0"/>
            <a:ext cx="8343900" cy="11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8"/>
          <p:cNvSpPr txBox="1"/>
          <p:nvPr>
            <p:ph type="body" idx="1"/>
          </p:nvPr>
        </p:nvSpPr>
        <p:spPr>
          <a:xfrm>
            <a:off x="838200" y="1476375"/>
            <a:ext cx="10515600" cy="51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27" name="Google Shape;27;p8" descr="A black and white logo&#10;&#10;Description automatically generated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8725425" y="235426"/>
            <a:ext cx="3291825" cy="66945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8"/>
          <p:cNvSpPr txBox="1"/>
          <p:nvPr>
            <p:ph type="sldNum" idx="12"/>
          </p:nvPr>
        </p:nvSpPr>
        <p:spPr>
          <a:xfrm>
            <a:off x="11473555" y="6320975"/>
            <a:ext cx="416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</a:fld>
            <a:endParaRPr lang="en-CA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9"/>
          <p:cNvSpPr txBox="1"/>
          <p:nvPr>
            <p:ph type="sldNum" idx="12"/>
          </p:nvPr>
        </p:nvSpPr>
        <p:spPr>
          <a:xfrm>
            <a:off x="11473555" y="6320975"/>
            <a:ext cx="416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</a:fld>
            <a:endParaRPr lang="en-CA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696000" y="394405"/>
            <a:ext cx="10800000" cy="792000"/>
          </a:xfrm>
        </p:spPr>
        <p:txBody>
          <a:bodyPr/>
          <a:lstStyle>
            <a:lvl1pPr algn="ctr">
              <a:defRPr sz="3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  <a:endParaRPr 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fld id="{49AE70B2-8BF9-45C0-BB95-33D1B9D3A854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7" Type="http://schemas.openxmlformats.org/officeDocument/2006/relationships/theme" Target="../theme/theme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 panose="00000500000000000000"/>
              <a:buNone/>
              <a:defRPr sz="4400" b="0" i="0" u="none" strike="noStrike" cap="none">
                <a:solidFill>
                  <a:schemeClr val="dk1"/>
                </a:solidFill>
                <a:latin typeface="Play" panose="00000500000000000000"/>
                <a:ea typeface="Play" panose="00000500000000000000"/>
                <a:cs typeface="Play" panose="00000500000000000000"/>
                <a:sym typeface="Play" panose="0000050000000000000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5"/>
          <p:cNvSpPr txBox="1"/>
          <p:nvPr>
            <p:ph type="body" idx="1"/>
          </p:nvPr>
        </p:nvSpPr>
        <p:spPr>
          <a:xfrm>
            <a:off x="838200" y="1825625"/>
            <a:ext cx="10515600" cy="4287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Char char="•"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Char char="•"/>
              <a:defRPr sz="2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8" name="Google Shape;8;p5"/>
          <p:cNvSpPr txBox="1"/>
          <p:nvPr>
            <p:ph type="sldNum" idx="12"/>
          </p:nvPr>
        </p:nvSpPr>
        <p:spPr>
          <a:xfrm>
            <a:off x="10937630" y="6356350"/>
            <a:ext cx="41616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</a:fld>
            <a:endParaRPr lang="en-CA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9.png"/><Relationship Id="rId1" Type="http://schemas.openxmlformats.org/officeDocument/2006/relationships/image" Target="../media/image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2"/>
          <p:cNvSpPr txBox="1"/>
          <p:nvPr>
            <p:ph type="ctrTitle"/>
          </p:nvPr>
        </p:nvSpPr>
        <p:spPr>
          <a:xfrm>
            <a:off x="859155" y="2132330"/>
            <a:ext cx="10474325" cy="17545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lay" panose="00000500000000000000"/>
              <a:buNone/>
            </a:pPr>
            <a:r>
              <a:rPr>
                <a:latin typeface="Montserrat"/>
                <a:ea typeface="Montserrat"/>
                <a:cs typeface="Montserrat"/>
                <a:sym typeface="Montserrat"/>
              </a:rPr>
              <a:t>Contribute to Linux Kernel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0" name="Google Shape;40;p2"/>
          <p:cNvSpPr txBox="1"/>
          <p:nvPr>
            <p:ph type="subTitle" idx="1"/>
          </p:nvPr>
        </p:nvSpPr>
        <p:spPr>
          <a:xfrm>
            <a:off x="2617470" y="4004310"/>
            <a:ext cx="6957060" cy="1351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n-US" sz="3200">
                <a:latin typeface="Montserrat"/>
                <a:ea typeface="Montserrat"/>
                <a:cs typeface="Montserrat"/>
                <a:sym typeface="Montserrat"/>
              </a:rPr>
              <a:t>Juntong Deng</a:t>
            </a:r>
            <a:endParaRPr lang="en-US" sz="32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3"/>
          <p:cNvSpPr txBox="1"/>
          <p:nvPr>
            <p:ph type="title"/>
          </p:nvPr>
        </p:nvSpPr>
        <p:spPr>
          <a:xfrm>
            <a:off x="161925" y="0"/>
            <a:ext cx="8343900" cy="11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 panose="00000500000000000000"/>
              <a:buNone/>
            </a:pPr>
            <a:r>
              <a:rPr>
                <a:latin typeface="Montserrat"/>
                <a:ea typeface="Montserrat"/>
                <a:cs typeface="Montserrat"/>
                <a:sym typeface="Montserrat"/>
              </a:rPr>
              <a:t>Is Linux kernel development hard?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6" name="Google Shape;46;p3"/>
          <p:cNvSpPr txBox="1"/>
          <p:nvPr>
            <p:ph type="body" idx="1"/>
          </p:nvPr>
        </p:nvSpPr>
        <p:spPr>
          <a:xfrm>
            <a:off x="480060" y="1340485"/>
            <a:ext cx="10773410" cy="4793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50800" algn="l" rtl="0">
              <a:lnSpc>
                <a:spcPct val="130000"/>
              </a:lnSpc>
              <a:spcBef>
                <a:spcPts val="0"/>
              </a:spcBef>
              <a:buClr>
                <a:schemeClr val="dk1"/>
              </a:buClr>
              <a:buSzPts val="2800"/>
              <a:buNone/>
            </a:pPr>
            <a:r>
              <a:rPr sz="2400">
                <a:latin typeface="Montserrat"/>
                <a:ea typeface="Montserrat"/>
                <a:cs typeface="Montserrat"/>
                <a:sym typeface="Montserrat"/>
              </a:rPr>
              <a:t>Maybe...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marL="228600" lvl="0" indent="-50800" algn="l" rtl="0">
              <a:lnSpc>
                <a:spcPct val="130000"/>
              </a:lnSpc>
              <a:spcBef>
                <a:spcPts val="0"/>
              </a:spcBef>
              <a:buClr>
                <a:schemeClr val="dk1"/>
              </a:buClr>
              <a:buSzPts val="2800"/>
              <a:buNone/>
            </a:pP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marL="635000" lvl="0" indent="-457200" algn="l" rtl="0">
              <a:lnSpc>
                <a:spcPct val="130000"/>
              </a:lnSpc>
              <a:spcBef>
                <a:spcPts val="0"/>
              </a:spcBef>
              <a:buClr>
                <a:schemeClr val="dk1"/>
              </a:buClr>
              <a:buSzPts val="2800"/>
            </a:pPr>
            <a:r>
              <a:rPr sz="2400">
                <a:latin typeface="Montserrat"/>
                <a:ea typeface="Montserrat"/>
                <a:cs typeface="Montserrat"/>
                <a:sym typeface="Montserrat"/>
              </a:rPr>
              <a:t>Linux kernel</a:t>
            </a:r>
            <a:r>
              <a:rPr lang="en-US" sz="240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sz="2400">
                <a:latin typeface="Montserrat"/>
                <a:ea typeface="Montserrat"/>
                <a:cs typeface="Montserrat"/>
                <a:sym typeface="Montserrat"/>
              </a:rPr>
              <a:t>is a large and complex project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marL="635000" lvl="0" indent="-457200" algn="l" rtl="0">
              <a:lnSpc>
                <a:spcPct val="130000"/>
              </a:lnSpc>
              <a:spcBef>
                <a:spcPts val="0"/>
              </a:spcBef>
              <a:buClr>
                <a:schemeClr val="dk1"/>
              </a:buClr>
              <a:buSzPts val="2800"/>
            </a:pPr>
            <a:r>
              <a:rPr sz="2400">
                <a:latin typeface="Montserrat"/>
                <a:ea typeface="Montserrat"/>
                <a:cs typeface="Montserrat"/>
                <a:sym typeface="Montserrat"/>
              </a:rPr>
              <a:t>Low-level programming is hard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marL="635000" lvl="0" indent="-457200" algn="l" rtl="0">
              <a:lnSpc>
                <a:spcPct val="130000"/>
              </a:lnSpc>
              <a:spcBef>
                <a:spcPts val="0"/>
              </a:spcBef>
              <a:buClr>
                <a:schemeClr val="dk1"/>
              </a:buClr>
              <a:buSzPts val="2800"/>
            </a:pPr>
            <a:r>
              <a:rPr sz="2400">
                <a:latin typeface="Montserrat"/>
                <a:ea typeface="Montserrat"/>
                <a:cs typeface="Montserrat"/>
                <a:sym typeface="Montserrat"/>
              </a:rPr>
              <a:t>Need to understand Linux kernel development process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marL="635000" lvl="0" indent="-457200" algn="l" rtl="0">
              <a:lnSpc>
                <a:spcPct val="130000"/>
              </a:lnSpc>
              <a:spcBef>
                <a:spcPts val="0"/>
              </a:spcBef>
              <a:buClr>
                <a:schemeClr val="dk1"/>
              </a:buClr>
              <a:buSzPts val="2800"/>
            </a:pPr>
            <a:r>
              <a:rPr lang="en-US" sz="2400">
                <a:latin typeface="Montserrat"/>
                <a:ea typeface="Montserrat"/>
                <a:cs typeface="Montserrat"/>
                <a:sym typeface="Montserrat"/>
              </a:rPr>
              <a:t>...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marL="228600" lvl="0" indent="-50800" algn="l" rtl="0">
              <a:lnSpc>
                <a:spcPct val="130000"/>
              </a:lnSpc>
              <a:spcBef>
                <a:spcPts val="0"/>
              </a:spcBef>
              <a:buClr>
                <a:schemeClr val="dk1"/>
              </a:buClr>
              <a:buSzPts val="2800"/>
              <a:buNone/>
            </a:pP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marL="228600" lvl="0" indent="-50800" algn="l" rtl="0">
              <a:lnSpc>
                <a:spcPct val="130000"/>
              </a:lnSpc>
              <a:spcBef>
                <a:spcPts val="0"/>
              </a:spcBef>
              <a:buClr>
                <a:schemeClr val="dk1"/>
              </a:buClr>
              <a:buSzPts val="2800"/>
              <a:buNone/>
            </a:pPr>
            <a:r>
              <a:rPr sz="2400">
                <a:latin typeface="Montserrat"/>
                <a:ea typeface="Montserrat"/>
                <a:cs typeface="Montserrat"/>
                <a:sym typeface="Montserrat"/>
              </a:rPr>
              <a:t>But it is not as hard as you imagine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marL="228600" lvl="0" indent="-50800" algn="l" rtl="0">
              <a:lnSpc>
                <a:spcPct val="130000"/>
              </a:lnSpc>
              <a:spcBef>
                <a:spcPts val="0"/>
              </a:spcBef>
              <a:buClr>
                <a:schemeClr val="dk1"/>
              </a:buClr>
              <a:buSzPts val="2800"/>
              <a:buNone/>
            </a:pPr>
            <a:r>
              <a:rPr sz="2400">
                <a:latin typeface="Montserrat"/>
                <a:ea typeface="Montserrat"/>
                <a:cs typeface="Montserrat"/>
                <a:sym typeface="Montserrat"/>
              </a:rPr>
              <a:t>You just need a start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/>
          <p:nvPr>
            <p:ph type="title"/>
          </p:nvPr>
        </p:nvSpPr>
        <p:spPr/>
        <p:txBody>
          <a:bodyPr/>
          <a:p>
            <a:r>
              <a:rPr lang="en-US"/>
              <a:t>About me</a:t>
            </a:r>
            <a:endParaRPr lang="en-US"/>
          </a:p>
        </p:txBody>
      </p:sp>
      <p:sp>
        <p:nvSpPr>
          <p:cNvPr id="4" name="Google Shape;46;p3"/>
          <p:cNvSpPr txBox="1"/>
          <p:nvPr/>
        </p:nvSpPr>
        <p:spPr>
          <a:xfrm>
            <a:off x="479425" y="1412875"/>
            <a:ext cx="10852150" cy="353631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2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635000" lvl="0" indent="-457200" algn="l" rtl="0">
              <a:lnSpc>
                <a:spcPct val="160000"/>
              </a:lnSpc>
              <a:spcBef>
                <a:spcPts val="0"/>
              </a:spcBef>
              <a:buClr>
                <a:schemeClr val="dk1"/>
              </a:buClr>
              <a:buSzPts val="2800"/>
            </a:pPr>
            <a:r>
              <a:rPr lang="en-US" sz="2400">
                <a:latin typeface="Montserrat"/>
                <a:ea typeface="Montserrat"/>
                <a:cs typeface="Montserrat"/>
                <a:sym typeface="Montserrat"/>
              </a:rPr>
              <a:t>I am Juntong Deng</a:t>
            </a:r>
            <a:endParaRPr lang="en-US" sz="2400">
              <a:latin typeface="Montserrat"/>
              <a:ea typeface="Montserrat"/>
              <a:cs typeface="Montserrat"/>
              <a:sym typeface="Montserrat"/>
            </a:endParaRPr>
          </a:p>
          <a:p>
            <a:pPr marL="635000" lvl="0" indent="-457200" algn="l" rtl="0">
              <a:lnSpc>
                <a:spcPct val="160000"/>
              </a:lnSpc>
              <a:spcBef>
                <a:spcPts val="0"/>
              </a:spcBef>
              <a:buClr>
                <a:schemeClr val="dk1"/>
              </a:buClr>
              <a:buSzPts val="2800"/>
            </a:pPr>
            <a:r>
              <a:rPr lang="en-US" sz="2400">
                <a:latin typeface="Montserrat"/>
                <a:ea typeface="Montserrat"/>
                <a:cs typeface="Montserrat"/>
                <a:sym typeface="Montserrat"/>
              </a:rPr>
              <a:t>Email: juntong.deng@outlook.com</a:t>
            </a:r>
            <a:endParaRPr lang="en-US" sz="2400">
              <a:latin typeface="Montserrat"/>
              <a:ea typeface="Montserrat"/>
              <a:cs typeface="Montserrat"/>
              <a:sym typeface="Montserrat"/>
            </a:endParaRPr>
          </a:p>
          <a:p>
            <a:pPr marL="635000" lvl="0" indent="-457200" algn="l" rtl="0">
              <a:lnSpc>
                <a:spcPct val="160000"/>
              </a:lnSpc>
              <a:spcBef>
                <a:spcPts val="0"/>
              </a:spcBef>
              <a:buClr>
                <a:schemeClr val="dk1"/>
              </a:buClr>
              <a:buSzPts val="2800"/>
            </a:pPr>
            <a:r>
              <a:rPr lang="en-US" sz="2400">
                <a:latin typeface="Montserrat"/>
                <a:ea typeface="Montserrat"/>
                <a:cs typeface="Montserrat"/>
                <a:sym typeface="Montserrat"/>
              </a:rPr>
              <a:t>Linux kernel Bug Fixing 2023 graduated mentee</a:t>
            </a:r>
            <a:endParaRPr lang="en-US" sz="2400">
              <a:latin typeface="Montserrat"/>
              <a:ea typeface="Montserrat"/>
              <a:cs typeface="Montserrat"/>
              <a:sym typeface="Montserrat"/>
            </a:endParaRPr>
          </a:p>
          <a:p>
            <a:pPr marL="635000" lvl="0" indent="-457200" algn="l" rtl="0">
              <a:lnSpc>
                <a:spcPct val="160000"/>
              </a:lnSpc>
              <a:spcBef>
                <a:spcPts val="0"/>
              </a:spcBef>
              <a:buClr>
                <a:schemeClr val="dk1"/>
              </a:buClr>
              <a:buSzPts val="2800"/>
            </a:pPr>
            <a:r>
              <a:rPr lang="en-US" sz="2400">
                <a:latin typeface="Montserrat"/>
                <a:ea typeface="Montserrat"/>
                <a:cs typeface="Montserrat"/>
                <a:sym typeface="Montserrat"/>
              </a:rPr>
              <a:t>Passionate about Linux kernel</a:t>
            </a:r>
            <a:endParaRPr lang="en-US" sz="24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/>
          <p:nvPr>
            <p:ph type="title"/>
          </p:nvPr>
        </p:nvSpPr>
        <p:spPr/>
        <p:txBody>
          <a:bodyPr/>
          <a:p>
            <a:r>
              <a:rPr lang="en-US"/>
              <a:t>Linux Kernel Mentorship Program</a:t>
            </a:r>
            <a:endParaRPr lang="en-US"/>
          </a:p>
        </p:txBody>
      </p:sp>
      <p:sp>
        <p:nvSpPr>
          <p:cNvPr id="4" name="Google Shape;46;p3"/>
          <p:cNvSpPr txBox="1"/>
          <p:nvPr/>
        </p:nvSpPr>
        <p:spPr>
          <a:xfrm>
            <a:off x="479425" y="1412875"/>
            <a:ext cx="10852150" cy="443674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2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635000" lvl="0" indent="-457200" algn="l" rtl="0">
              <a:lnSpc>
                <a:spcPct val="160000"/>
              </a:lnSpc>
              <a:spcBef>
                <a:spcPts val="0"/>
              </a:spcBef>
              <a:buClr>
                <a:schemeClr val="dk1"/>
              </a:buClr>
              <a:buSzPts val="2800"/>
            </a:pPr>
            <a:r>
              <a:rPr lang="en-US" sz="2400">
                <a:latin typeface="Montserrat"/>
                <a:ea typeface="Montserrat"/>
                <a:cs typeface="Montserrat"/>
                <a:sym typeface="Montserrat"/>
              </a:rPr>
              <a:t>W</a:t>
            </a:r>
            <a:r>
              <a:rPr sz="2400">
                <a:latin typeface="Montserrat"/>
                <a:ea typeface="Montserrat"/>
                <a:cs typeface="Montserrat"/>
                <a:sym typeface="Montserrat"/>
              </a:rPr>
              <a:t>orking remotely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marL="635000" lvl="0" indent="-457200" algn="l" rtl="0">
              <a:lnSpc>
                <a:spcPct val="160000"/>
              </a:lnSpc>
              <a:spcBef>
                <a:spcPts val="0"/>
              </a:spcBef>
              <a:buClr>
                <a:schemeClr val="dk1"/>
              </a:buClr>
              <a:buSzPts val="2800"/>
            </a:pPr>
            <a:r>
              <a:rPr lang="en-US" sz="2400">
                <a:latin typeface="Montserrat"/>
                <a:ea typeface="Montserrat"/>
                <a:cs typeface="Montserrat"/>
                <a:sym typeface="Montserrat"/>
              </a:rPr>
              <a:t>A Beginner’s Guide to Linux Kernel Development (LFD103)</a:t>
            </a:r>
            <a:endParaRPr lang="en-US" sz="2400">
              <a:latin typeface="Montserrat"/>
              <a:ea typeface="Montserrat"/>
              <a:cs typeface="Montserrat"/>
              <a:sym typeface="Montserrat"/>
            </a:endParaRPr>
          </a:p>
          <a:p>
            <a:pPr marL="635000" lvl="0" indent="-457200" algn="l" rtl="0">
              <a:lnSpc>
                <a:spcPct val="160000"/>
              </a:lnSpc>
              <a:spcBef>
                <a:spcPts val="0"/>
              </a:spcBef>
              <a:buClr>
                <a:schemeClr val="dk1"/>
              </a:buClr>
              <a:buSzPts val="2800"/>
            </a:pPr>
            <a:r>
              <a:rPr lang="en-US" sz="2400">
                <a:latin typeface="Montserrat"/>
                <a:ea typeface="Montserrat"/>
                <a:cs typeface="Montserrat"/>
                <a:sym typeface="Montserrat"/>
              </a:rPr>
              <a:t>Interesting skill evaluation tasks (you can learn a lot from them)</a:t>
            </a:r>
            <a:endParaRPr lang="en-US" sz="2400">
              <a:latin typeface="Montserrat"/>
              <a:ea typeface="Montserrat"/>
              <a:cs typeface="Montserrat"/>
              <a:sym typeface="Montserrat"/>
            </a:endParaRPr>
          </a:p>
          <a:p>
            <a:pPr marL="635000" lvl="0" indent="-457200" algn="l" rtl="0">
              <a:lnSpc>
                <a:spcPct val="160000"/>
              </a:lnSpc>
              <a:spcBef>
                <a:spcPts val="0"/>
              </a:spcBef>
              <a:buClr>
                <a:schemeClr val="dk1"/>
              </a:buClr>
              <a:buSzPts val="2800"/>
            </a:pPr>
            <a:r>
              <a:rPr lang="en-US" sz="2400">
                <a:latin typeface="Montserrat"/>
                <a:ea typeface="Montserrat"/>
                <a:cs typeface="Montserrat"/>
                <a:sym typeface="Montserrat"/>
              </a:rPr>
              <a:t>An opportunity to be mentored by Linux kernel maintainer</a:t>
            </a:r>
            <a:endParaRPr lang="en-US" sz="2400">
              <a:latin typeface="Montserrat"/>
              <a:ea typeface="Montserrat"/>
              <a:cs typeface="Montserrat"/>
              <a:sym typeface="Montserrat"/>
            </a:endParaRPr>
          </a:p>
          <a:p>
            <a:pPr marL="635000" lvl="0" indent="-457200" algn="l" rtl="0">
              <a:lnSpc>
                <a:spcPct val="160000"/>
              </a:lnSpc>
              <a:spcBef>
                <a:spcPts val="0"/>
              </a:spcBef>
              <a:buClr>
                <a:schemeClr val="dk1"/>
              </a:buClr>
              <a:buSzPts val="2800"/>
            </a:pPr>
            <a:r>
              <a:rPr lang="en-US" sz="2400">
                <a:latin typeface="Montserrat"/>
                <a:ea typeface="Montserrat"/>
                <a:cs typeface="Montserrat"/>
                <a:sym typeface="Montserrat"/>
              </a:rPr>
              <a:t>Weekly training and Q/A on Zoom</a:t>
            </a:r>
            <a:endParaRPr lang="en-US" sz="2400">
              <a:latin typeface="Montserrat"/>
              <a:ea typeface="Montserrat"/>
              <a:cs typeface="Montserrat"/>
              <a:sym typeface="Montserrat"/>
            </a:endParaRPr>
          </a:p>
          <a:p>
            <a:pPr marL="635000" lvl="0" indent="-457200" algn="l" rtl="0">
              <a:lnSpc>
                <a:spcPct val="160000"/>
              </a:lnSpc>
              <a:spcBef>
                <a:spcPts val="0"/>
              </a:spcBef>
              <a:buClr>
                <a:schemeClr val="dk1"/>
              </a:buClr>
              <a:buSzPts val="2800"/>
            </a:pPr>
            <a:r>
              <a:rPr lang="en-US" sz="2400">
                <a:latin typeface="Montserrat"/>
                <a:ea typeface="Montserrat"/>
                <a:cs typeface="Montserrat"/>
                <a:sym typeface="Montserrat"/>
              </a:rPr>
              <a:t>Practical graduation requirements (5-10 patches accepted into the upstream kernel)</a:t>
            </a:r>
            <a:endParaRPr lang="en-US" sz="24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/>
          <p:nvPr>
            <p:ph type="title"/>
          </p:nvPr>
        </p:nvSpPr>
        <p:spPr/>
        <p:txBody>
          <a:bodyPr/>
          <a:p>
            <a:r>
              <a:rPr lang="en-US"/>
              <a:t>Good first issue</a:t>
            </a:r>
            <a:endParaRPr lang="en-US"/>
          </a:p>
        </p:txBody>
      </p:sp>
      <p:sp>
        <p:nvSpPr>
          <p:cNvPr id="4" name="Google Shape;46;p3"/>
          <p:cNvSpPr txBox="1"/>
          <p:nvPr/>
        </p:nvSpPr>
        <p:spPr>
          <a:xfrm>
            <a:off x="551180" y="1412875"/>
            <a:ext cx="9211310" cy="206248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2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63500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</a:pPr>
            <a:r>
              <a:rPr sz="2400">
                <a:latin typeface="Montserrat"/>
                <a:ea typeface="Montserrat"/>
                <a:cs typeface="Montserrat"/>
                <a:sym typeface="Montserrat"/>
              </a:rPr>
              <a:t>Linux Kernel Selftests</a:t>
            </a:r>
            <a:r>
              <a:rPr lang="en-US" sz="240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sz="2400">
                <a:latin typeface="Montserrat"/>
                <a:ea typeface="Montserrat"/>
                <a:cs typeface="Montserrat"/>
                <a:sym typeface="Montserrat"/>
              </a:rPr>
              <a:t>(Kselftests)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marL="1778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marL="63500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</a:pPr>
            <a:r>
              <a:rPr lang="en-US" sz="2400">
                <a:latin typeface="Montserrat"/>
                <a:ea typeface="Montserrat"/>
                <a:cs typeface="Montserrat"/>
                <a:sym typeface="Montserrat"/>
              </a:rPr>
              <a:t>syzbot (syzkaller.appspot.com)</a:t>
            </a:r>
            <a:endParaRPr lang="en-US" sz="24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" name="Picture 4" descr="syzbo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82980" y="4509135"/>
            <a:ext cx="4471035" cy="850265"/>
          </a:xfrm>
          <a:prstGeom prst="rect">
            <a:avLst/>
          </a:prstGeom>
        </p:spPr>
      </p:pic>
      <p:pic>
        <p:nvPicPr>
          <p:cNvPr id="6" name="Picture 5" descr="syzbot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9510" y="3622675"/>
            <a:ext cx="4730750" cy="274955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/>
          <p:nvPr>
            <p:ph type="title"/>
          </p:nvPr>
        </p:nvSpPr>
        <p:spPr/>
        <p:txBody>
          <a:bodyPr/>
          <a:p>
            <a:r>
              <a:rPr lang="en-US"/>
              <a:t>My contributions: bug fixes</a:t>
            </a:r>
            <a:endParaRPr lang="en-US"/>
          </a:p>
        </p:txBody>
      </p:sp>
      <p:sp>
        <p:nvSpPr>
          <p:cNvPr id="4" name="Google Shape;46;p3"/>
          <p:cNvSpPr txBox="1"/>
          <p:nvPr/>
        </p:nvSpPr>
        <p:spPr>
          <a:xfrm>
            <a:off x="551180" y="1412875"/>
            <a:ext cx="10610215" cy="432562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2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63500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</a:pPr>
            <a:r>
              <a:rPr sz="2400">
                <a:latin typeface="Montserrat"/>
                <a:ea typeface="Montserrat"/>
                <a:cs typeface="Montserrat"/>
                <a:sym typeface="Montserrat"/>
              </a:rPr>
              <a:t>1 dynamic memory safety bug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marL="1778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marL="63500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</a:pPr>
            <a:r>
              <a:rPr sz="2400">
                <a:latin typeface="Montserrat"/>
                <a:ea typeface="Montserrat"/>
                <a:cs typeface="Montserrat"/>
                <a:sym typeface="Montserrat"/>
              </a:rPr>
              <a:t>2 runtime undefined behaviour bugs 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marL="1778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marL="63500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</a:pPr>
            <a:r>
              <a:rPr sz="2400">
                <a:latin typeface="Montserrat"/>
                <a:ea typeface="Montserrat"/>
                <a:cs typeface="Montserrat"/>
                <a:sym typeface="Montserrat"/>
              </a:rPr>
              <a:t>4 bugs in </a:t>
            </a:r>
            <a:r>
              <a:rPr lang="en-US" sz="2400">
                <a:latin typeface="Montserrat"/>
                <a:ea typeface="Montserrat"/>
                <a:cs typeface="Montserrat"/>
                <a:sym typeface="Montserrat"/>
              </a:rPr>
              <a:t>k</a:t>
            </a:r>
            <a:r>
              <a:rPr sz="2400">
                <a:latin typeface="Montserrat"/>
                <a:ea typeface="Montserrat"/>
                <a:cs typeface="Montserrat"/>
                <a:sym typeface="Montserrat"/>
              </a:rPr>
              <a:t>ernel </a:t>
            </a:r>
            <a:r>
              <a:rPr lang="en-US" sz="2400">
                <a:latin typeface="Montserrat"/>
                <a:ea typeface="Montserrat"/>
                <a:cs typeface="Montserrat"/>
                <a:sym typeface="Montserrat"/>
              </a:rPr>
              <a:t>s</a:t>
            </a:r>
            <a:r>
              <a:rPr sz="2400">
                <a:latin typeface="Montserrat"/>
                <a:ea typeface="Montserrat"/>
                <a:cs typeface="Montserrat"/>
                <a:sym typeface="Montserrat"/>
              </a:rPr>
              <a:t>elftests</a:t>
            </a:r>
            <a:r>
              <a:rPr lang="en-US" sz="240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sz="2400">
                <a:latin typeface="Montserrat"/>
                <a:ea typeface="Montserrat"/>
                <a:cs typeface="Montserrat"/>
                <a:sym typeface="Montserrat"/>
              </a:rPr>
              <a:t>(Kselftests)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marL="1778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marL="63500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</a:pPr>
            <a:r>
              <a:rPr sz="2400">
                <a:latin typeface="Montserrat"/>
                <a:ea typeface="Montserrat"/>
                <a:cs typeface="Montserrat"/>
                <a:sym typeface="Montserrat"/>
              </a:rPr>
              <a:t>1 bug in documentation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/>
          <p:nvPr>
            <p:ph type="title"/>
          </p:nvPr>
        </p:nvSpPr>
        <p:spPr/>
        <p:txBody>
          <a:bodyPr/>
          <a:p>
            <a:r>
              <a:rPr lang="en-US"/>
              <a:t>My contributions: improvements</a:t>
            </a:r>
            <a:endParaRPr lang="en-US"/>
          </a:p>
        </p:txBody>
      </p:sp>
      <p:sp>
        <p:nvSpPr>
          <p:cNvPr id="4" name="Google Shape;46;p3"/>
          <p:cNvSpPr txBox="1"/>
          <p:nvPr/>
        </p:nvSpPr>
        <p:spPr>
          <a:xfrm>
            <a:off x="551180" y="1484630"/>
            <a:ext cx="10100310" cy="499999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2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63500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</a:pPr>
            <a:r>
              <a:rPr sz="2400">
                <a:latin typeface="Montserrat"/>
                <a:ea typeface="Montserrat"/>
                <a:cs typeface="Montserrat"/>
                <a:sym typeface="Montserrat"/>
              </a:rPr>
              <a:t>Added the feature to KASAN (Kernel Address Sanitizer) to record and report CPU numbers and timestamps, which can help find the cause of memory bugs. 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marL="1778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marL="63500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</a:pPr>
            <a:r>
              <a:rPr sz="2400">
                <a:latin typeface="Montserrat"/>
                <a:ea typeface="Montserrat"/>
                <a:cs typeface="Montserrat"/>
                <a:sym typeface="Montserrat"/>
              </a:rPr>
              <a:t>Improved storage of free meta in Generic KASAN to reduce memory consumption. 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3"/>
          <p:cNvSpPr txBox="1"/>
          <p:nvPr>
            <p:ph type="title"/>
          </p:nvPr>
        </p:nvSpPr>
        <p:spPr>
          <a:xfrm>
            <a:off x="161925" y="0"/>
            <a:ext cx="8343900" cy="11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 panose="00000500000000000000"/>
              <a:buNone/>
            </a:pPr>
            <a:r>
              <a:rPr>
                <a:latin typeface="Montserrat"/>
                <a:ea typeface="Montserrat"/>
                <a:cs typeface="Montserrat"/>
                <a:sym typeface="Montserrat"/>
              </a:rPr>
              <a:t>Let's start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6" name="Google Shape;46;p3"/>
          <p:cNvSpPr txBox="1"/>
          <p:nvPr>
            <p:ph type="body" idx="1"/>
          </p:nvPr>
        </p:nvSpPr>
        <p:spPr>
          <a:xfrm>
            <a:off x="1482090" y="1628775"/>
            <a:ext cx="9227820" cy="6686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508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sz="3200">
                <a:latin typeface="Montserrat"/>
                <a:ea typeface="Montserrat"/>
                <a:cs typeface="Montserrat"/>
                <a:sym typeface="Montserrat"/>
              </a:rPr>
              <a:t>You </a:t>
            </a:r>
            <a:r>
              <a:rPr lang="en-US" sz="3200">
                <a:latin typeface="Montserrat"/>
                <a:ea typeface="Montserrat"/>
                <a:cs typeface="Montserrat"/>
                <a:sym typeface="Montserrat"/>
              </a:rPr>
              <a:t>C</a:t>
            </a:r>
            <a:r>
              <a:rPr sz="3200">
                <a:latin typeface="Montserrat"/>
                <a:ea typeface="Montserrat"/>
                <a:cs typeface="Montserrat"/>
                <a:sym typeface="Montserrat"/>
              </a:rPr>
              <a:t>an </a:t>
            </a:r>
            <a:r>
              <a:rPr lang="en-US" sz="3200">
                <a:latin typeface="Montserrat"/>
                <a:ea typeface="Montserrat"/>
                <a:cs typeface="Montserrat"/>
                <a:sym typeface="Montserrat"/>
              </a:rPr>
              <a:t>D</a:t>
            </a:r>
            <a:r>
              <a:rPr sz="3200">
                <a:latin typeface="Montserrat"/>
                <a:ea typeface="Montserrat"/>
                <a:cs typeface="Montserrat"/>
                <a:sym typeface="Montserrat"/>
              </a:rPr>
              <a:t>o </a:t>
            </a:r>
            <a:r>
              <a:rPr lang="en-US" sz="3200">
                <a:latin typeface="Montserrat"/>
                <a:ea typeface="Montserrat"/>
                <a:cs typeface="Montserrat"/>
                <a:sym typeface="Montserrat"/>
              </a:rPr>
              <a:t>M</a:t>
            </a:r>
            <a:r>
              <a:rPr sz="3200">
                <a:latin typeface="Montserrat"/>
                <a:ea typeface="Montserrat"/>
                <a:cs typeface="Montserrat"/>
                <a:sym typeface="Montserrat"/>
              </a:rPr>
              <a:t>ore </a:t>
            </a:r>
            <a:r>
              <a:rPr lang="en-US" sz="3200">
                <a:latin typeface="Montserrat"/>
                <a:ea typeface="Montserrat"/>
                <a:cs typeface="Montserrat"/>
                <a:sym typeface="Montserrat"/>
              </a:rPr>
              <a:t>T</a:t>
            </a:r>
            <a:r>
              <a:rPr sz="3200">
                <a:latin typeface="Montserrat"/>
                <a:ea typeface="Montserrat"/>
                <a:cs typeface="Montserrat"/>
                <a:sym typeface="Montserrat"/>
              </a:rPr>
              <a:t>han </a:t>
            </a:r>
            <a:r>
              <a:rPr lang="en-US" sz="3200">
                <a:latin typeface="Montserrat"/>
                <a:ea typeface="Montserrat"/>
                <a:cs typeface="Montserrat"/>
                <a:sym typeface="Montserrat"/>
              </a:rPr>
              <a:t>Y</a:t>
            </a:r>
            <a:r>
              <a:rPr sz="3200">
                <a:latin typeface="Montserrat"/>
                <a:ea typeface="Montserrat"/>
                <a:cs typeface="Montserrat"/>
                <a:sym typeface="Montserrat"/>
              </a:rPr>
              <a:t>ou </a:t>
            </a:r>
            <a:r>
              <a:rPr lang="en-US" sz="3200">
                <a:latin typeface="Montserrat"/>
                <a:ea typeface="Montserrat"/>
                <a:cs typeface="Montserrat"/>
                <a:sym typeface="Montserrat"/>
              </a:rPr>
              <a:t>E</a:t>
            </a:r>
            <a:r>
              <a:rPr sz="3200">
                <a:latin typeface="Montserrat"/>
                <a:ea typeface="Montserrat"/>
                <a:cs typeface="Montserrat"/>
                <a:sym typeface="Montserrat"/>
              </a:rPr>
              <a:t>xpect!</a:t>
            </a:r>
            <a:endParaRPr sz="32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" name="Picture 1" descr="rocket-7757105_128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63720" y="2565400"/>
            <a:ext cx="3464560" cy="372046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3"/>
          <p:cNvSpPr txBox="1"/>
          <p:nvPr>
            <p:ph type="title"/>
          </p:nvPr>
        </p:nvSpPr>
        <p:spPr>
          <a:xfrm>
            <a:off x="161925" y="0"/>
            <a:ext cx="8343900" cy="11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 panose="00000500000000000000"/>
              <a:buNone/>
            </a:pPr>
            <a:r>
              <a:rPr lang="en-US">
                <a:latin typeface="Montserrat"/>
                <a:ea typeface="Montserrat"/>
                <a:cs typeface="Montserrat"/>
                <a:sym typeface="Montserrat"/>
              </a:rPr>
              <a:t>T</a:t>
            </a:r>
            <a:r>
              <a:rPr>
                <a:latin typeface="Montserrat"/>
                <a:ea typeface="Montserrat"/>
                <a:cs typeface="Montserrat"/>
                <a:sym typeface="Montserrat"/>
              </a:rPr>
              <a:t>hank</a:t>
            </a:r>
            <a:r>
              <a:rPr lang="en-US">
                <a:latin typeface="Montserrat"/>
                <a:ea typeface="Montserrat"/>
                <a:cs typeface="Montserrat"/>
                <a:sym typeface="Montserrat"/>
              </a:rPr>
              <a:t>s</a:t>
            </a:r>
            <a:endParaRPr lang="en-US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6" name="Google Shape;46;p3"/>
          <p:cNvSpPr txBox="1"/>
          <p:nvPr>
            <p:ph type="body" idx="1"/>
          </p:nvPr>
        </p:nvSpPr>
        <p:spPr>
          <a:xfrm>
            <a:off x="2189480" y="5013325"/>
            <a:ext cx="7421880" cy="632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508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>
                <a:latin typeface="Montserrat"/>
                <a:ea typeface="Montserrat"/>
                <a:cs typeface="Montserrat"/>
                <a:sym typeface="Montserrat"/>
              </a:rPr>
              <a:t>Thank you for </a:t>
            </a:r>
            <a:r>
              <a:rPr lang="en-US">
                <a:latin typeface="Montserrat"/>
                <a:ea typeface="Montserrat"/>
                <a:cs typeface="Montserrat"/>
                <a:sym typeface="Montserrat"/>
              </a:rPr>
              <a:t>l</a:t>
            </a:r>
            <a:r>
              <a:rPr>
                <a:latin typeface="Montserrat"/>
                <a:ea typeface="Montserrat"/>
                <a:cs typeface="Montserrat"/>
                <a:sym typeface="Montserrat"/>
              </a:rPr>
              <a:t>istening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" name="Picture 3" descr="shuahkha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07260" y="2618105"/>
            <a:ext cx="1659255" cy="1664335"/>
          </a:xfrm>
          <a:prstGeom prst="rect">
            <a:avLst/>
          </a:prstGeom>
        </p:spPr>
      </p:pic>
      <p:pic>
        <p:nvPicPr>
          <p:cNvPr id="2" name="Picture 1" descr="lf-stacked-color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3565" y="2788920"/>
            <a:ext cx="4019550" cy="1322705"/>
          </a:xfrm>
          <a:prstGeom prst="rect">
            <a:avLst/>
          </a:prstGeom>
        </p:spPr>
      </p:pic>
      <p:sp>
        <p:nvSpPr>
          <p:cNvPr id="3" name="Google Shape;46;p3"/>
          <p:cNvSpPr txBox="1"/>
          <p:nvPr/>
        </p:nvSpPr>
        <p:spPr>
          <a:xfrm>
            <a:off x="479425" y="1771015"/>
            <a:ext cx="11082020" cy="51625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2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228600" lvl="0" indent="-508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sz="2400">
                <a:latin typeface="Montserrat"/>
                <a:ea typeface="Montserrat"/>
                <a:cs typeface="Montserrat"/>
                <a:sym typeface="Montserrat"/>
              </a:rPr>
              <a:t>Thanks to mentor Shuah Khan and the Linux Foundation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1340</Words>
  <Application>WPS Presentation</Application>
  <PresentationFormat/>
  <Paragraphs>64</Paragraphs>
  <Slides>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34" baseType="lpstr">
      <vt:lpstr>Arial</vt:lpstr>
      <vt:lpstr>宋体</vt:lpstr>
      <vt:lpstr>Wingdings</vt:lpstr>
      <vt:lpstr>Arial</vt:lpstr>
      <vt:lpstr>Play</vt:lpstr>
      <vt:lpstr>Montserrat</vt:lpstr>
      <vt:lpstr>微软雅黑</vt:lpstr>
      <vt:lpstr>Arial Unicode MS</vt:lpstr>
      <vt:lpstr>Bahnschrift SemiCondensed</vt:lpstr>
      <vt:lpstr>Cambria</vt:lpstr>
      <vt:lpstr>Candara</vt:lpstr>
      <vt:lpstr>Cascadia Mono SemiBold</vt:lpstr>
      <vt:lpstr>Comic Sans MS</vt:lpstr>
      <vt:lpstr>HoloLens MDL2 Assets</vt:lpstr>
      <vt:lpstr>Lucida Console</vt:lpstr>
      <vt:lpstr>MS Gothic</vt:lpstr>
      <vt:lpstr>Myanmar Text</vt:lpstr>
      <vt:lpstr>Nirmala UI</vt:lpstr>
      <vt:lpstr>Mongolian Baiti</vt:lpstr>
      <vt:lpstr>Microsoft YaHei UI Light</vt:lpstr>
      <vt:lpstr>Microsoft JhengHei UI</vt:lpstr>
      <vt:lpstr>Microsoft JhengHei Light</vt:lpstr>
      <vt:lpstr>Malgun Gothic Semilight</vt:lpstr>
      <vt:lpstr>Lucida Sans Unicode</vt:lpstr>
      <vt:lpstr>Office Theme</vt:lpstr>
      <vt:lpstr>Contribute to Linux Kernel</vt:lpstr>
      <vt:lpstr>Is Linux kernel development hard?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Let's start</vt:lpstr>
      <vt:lpstr>Thanks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Contribute to Linux Kernel</dc:title>
  <dc:creator>Craig Ross</dc:creator>
  <cp:lastModifiedBy>Tom</cp:lastModifiedBy>
  <cp:revision>122</cp:revision>
  <dcterms:created xsi:type="dcterms:W3CDTF">2024-08-08T11:10:00Z</dcterms:created>
  <dcterms:modified xsi:type="dcterms:W3CDTF">2024-08-09T09:28:07Z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A0293D0CA2AE427DADA727A9532434D6_12</vt:lpwstr>
  </property>
  <property fmtid="{D5CDD505-2E9C-101B-9397-08002B2CF9AE}" pid="3" name="KSOProductBuildVer">
    <vt:lpwstr>1033-12.2.0.17545</vt:lpwstr>
  </property>
</Properties>
</file>